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78" r:id="rId4"/>
    <p:sldId id="280" r:id="rId5"/>
    <p:sldId id="281" r:id="rId6"/>
    <p:sldId id="282" r:id="rId7"/>
    <p:sldId id="283" r:id="rId8"/>
    <p:sldId id="294" r:id="rId9"/>
    <p:sldId id="289" r:id="rId10"/>
    <p:sldId id="292" r:id="rId11"/>
    <p:sldId id="299" r:id="rId12"/>
    <p:sldId id="290" r:id="rId13"/>
    <p:sldId id="258" r:id="rId14"/>
    <p:sldId id="261" r:id="rId15"/>
    <p:sldId id="291" r:id="rId16"/>
    <p:sldId id="300" r:id="rId17"/>
    <p:sldId id="260" r:id="rId18"/>
    <p:sldId id="293" r:id="rId19"/>
    <p:sldId id="301" r:id="rId20"/>
    <p:sldId id="264" r:id="rId21"/>
    <p:sldId id="273" r:id="rId22"/>
    <p:sldId id="275" r:id="rId23"/>
    <p:sldId id="266" r:id="rId24"/>
    <p:sldId id="271" r:id="rId25"/>
    <p:sldId id="274" r:id="rId26"/>
    <p:sldId id="270" r:id="rId27"/>
    <p:sldId id="288" r:id="rId28"/>
    <p:sldId id="307" r:id="rId29"/>
    <p:sldId id="296" r:id="rId30"/>
    <p:sldId id="284" r:id="rId31"/>
    <p:sldId id="272" r:id="rId32"/>
    <p:sldId id="277" r:id="rId33"/>
    <p:sldId id="285" r:id="rId34"/>
    <p:sldId id="286" r:id="rId35"/>
    <p:sldId id="287" r:id="rId36"/>
    <p:sldId id="306" r:id="rId37"/>
    <p:sldId id="304" r:id="rId38"/>
    <p:sldId id="305" r:id="rId39"/>
    <p:sldId id="302" r:id="rId40"/>
    <p:sldId id="303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4nA3X7IayoaYC9z2eHaZQ==" hashData="fRXdPl6+sdw21N/GZNw1q7msY5vr7Q98dJVExZ2kp8vhLOlI+9Gs9zr+LjEqf0ZjXuUi76ei71zWuAm04B+oXw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75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68D24-C6B3-490A-9A3E-152D7EB012FB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C58A-D337-4B4D-A1FE-1850D5053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9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8C58A-D337-4B4D-A1FE-1850D50535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3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8C58A-D337-4B4D-A1FE-1850D505352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22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8C58A-D337-4B4D-A1FE-1850D505352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2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lementinum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www.tcd.ie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iftadmont.a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www.loc.gov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udelft.nl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www.slv.vic.gov.au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hyperlink" Target="https://www.rsl.ru/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clibrary.org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www.nlb.b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hyperlink" Target="https://beinecke.library.yale.edu/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9.xml"/><Relationship Id="rId18" Type="http://schemas.openxmlformats.org/officeDocument/2006/relationships/slide" Target="slide31.xml"/><Relationship Id="rId26" Type="http://schemas.openxmlformats.org/officeDocument/2006/relationships/slide" Target="slide11.xml"/><Relationship Id="rId3" Type="http://schemas.openxmlformats.org/officeDocument/2006/relationships/slide" Target="slide3.xml"/><Relationship Id="rId21" Type="http://schemas.openxmlformats.org/officeDocument/2006/relationships/slide" Target="slide34.xml"/><Relationship Id="rId7" Type="http://schemas.openxmlformats.org/officeDocument/2006/relationships/image" Target="../media/image3.png"/><Relationship Id="rId12" Type="http://schemas.openxmlformats.org/officeDocument/2006/relationships/slide" Target="slide18.xml"/><Relationship Id="rId17" Type="http://schemas.openxmlformats.org/officeDocument/2006/relationships/slide" Target="slide30.xml"/><Relationship Id="rId25" Type="http://schemas.openxmlformats.org/officeDocument/2006/relationships/slide" Target="slide10.xml"/><Relationship Id="rId33" Type="http://schemas.openxmlformats.org/officeDocument/2006/relationships/slide" Target="slide27.xml"/><Relationship Id="rId2" Type="http://schemas.openxmlformats.org/officeDocument/2006/relationships/image" Target="../media/image2.jpeg"/><Relationship Id="rId16" Type="http://schemas.openxmlformats.org/officeDocument/2006/relationships/slide" Target="slide22.xml"/><Relationship Id="rId20" Type="http://schemas.openxmlformats.org/officeDocument/2006/relationships/slide" Target="slide33.xml"/><Relationship Id="rId29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7.xml"/><Relationship Id="rId24" Type="http://schemas.openxmlformats.org/officeDocument/2006/relationships/slide" Target="slide9.xml"/><Relationship Id="rId32" Type="http://schemas.openxmlformats.org/officeDocument/2006/relationships/slide" Target="slide26.xml"/><Relationship Id="rId5" Type="http://schemas.openxmlformats.org/officeDocument/2006/relationships/slide" Target="slide5.xml"/><Relationship Id="rId15" Type="http://schemas.openxmlformats.org/officeDocument/2006/relationships/slide" Target="slide21.xml"/><Relationship Id="rId23" Type="http://schemas.openxmlformats.org/officeDocument/2006/relationships/slide" Target="slide8.xml"/><Relationship Id="rId28" Type="http://schemas.openxmlformats.org/officeDocument/2006/relationships/slide" Target="slide13.xml"/><Relationship Id="rId10" Type="http://schemas.openxmlformats.org/officeDocument/2006/relationships/slide" Target="slide16.xml"/><Relationship Id="rId19" Type="http://schemas.openxmlformats.org/officeDocument/2006/relationships/slide" Target="slide32.xml"/><Relationship Id="rId31" Type="http://schemas.openxmlformats.org/officeDocument/2006/relationships/slide" Target="slide25.xml"/><Relationship Id="rId4" Type="http://schemas.openxmlformats.org/officeDocument/2006/relationships/slide" Target="slide4.xml"/><Relationship Id="rId9" Type="http://schemas.openxmlformats.org/officeDocument/2006/relationships/slide" Target="slide15.xml"/><Relationship Id="rId14" Type="http://schemas.openxmlformats.org/officeDocument/2006/relationships/slide" Target="slide20.xml"/><Relationship Id="rId22" Type="http://schemas.openxmlformats.org/officeDocument/2006/relationships/slide" Target="slide36.xml"/><Relationship Id="rId27" Type="http://schemas.openxmlformats.org/officeDocument/2006/relationships/slide" Target="slide12.xml"/><Relationship Id="rId30" Type="http://schemas.openxmlformats.org/officeDocument/2006/relationships/slide" Target="slide24.xml"/><Relationship Id="rId8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ucsd.edu/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hyperlink" Target="http://www.bibalex.org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s://www.nlb.gov.sg/" TargetMode="Externa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hyperlink" Target="http://venneslakulturhus.no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1.stuttgart.de/stadtbibliothek/" TargetMode="External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c.gov/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dn.ac.uk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hwhzx.cn/index_ts.htm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b.dk/en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://www.uc.pt/bgu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525973077d5eca5.jpg"/>
          <p:cNvPicPr>
            <a:picLocks noChangeAspect="1"/>
          </p:cNvPicPr>
          <p:nvPr/>
        </p:nvPicPr>
        <p:blipFill>
          <a:blip r:embed="rId2" cstate="print"/>
          <a:srcRect l="9213" r="11102"/>
          <a:stretch>
            <a:fillRect/>
          </a:stretch>
        </p:blipFill>
        <p:spPr>
          <a:xfrm>
            <a:off x="0" y="73"/>
            <a:ext cx="9144000" cy="5171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711452"/>
            <a:ext cx="9144000" cy="432048"/>
          </a:xfrm>
          <a:prstGeom prst="rect">
            <a:avLst/>
          </a:prstGeom>
          <a:solidFill>
            <a:srgbClr val="FFFFC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2">
                  <a:lumMod val="10000"/>
                </a:schemeClr>
              </a:solidFill>
              <a:latin typeface="StudioScriptCTT" pitchFamily="2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МУК «Тульская библиотечная система»©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1540" y="489306"/>
            <a:ext cx="8280920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cs typeface="Aharoni" pitchFamily="2" charset="-79"/>
              </a:rPr>
              <a:t>Виртуальная выставка</a:t>
            </a:r>
          </a:p>
          <a:p>
            <a:pPr algn="ctr"/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  <a:cs typeface="Aharoni" pitchFamily="2" charset="-79"/>
              </a:rPr>
              <a:t>Вселенная </a:t>
            </a:r>
          </a:p>
          <a:p>
            <a:pPr algn="ctr"/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  <a:cs typeface="Aharoni" pitchFamily="2" charset="-79"/>
              </a:rPr>
              <a:t>мудрости и красоты </a:t>
            </a:r>
            <a:endParaRPr lang="ru-RU" sz="7200" dirty="0">
              <a:solidFill>
                <a:schemeClr val="accent4">
                  <a:lumMod val="7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Клементиум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(Прага)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87574"/>
            <a:ext cx="4464496" cy="20882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Поражает своей масштабностью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исторический комплекс зданий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Клементиум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который с  2005 года числится в международном реестре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«Памяти мира»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где находится одна из самых красивых библиотек в мире. Хранилище выполнено в стиле барокко, и сегодня его площадь составляет более 20 тыс. м</a:t>
            </a:r>
            <a:r>
              <a:rPr lang="ru-RU" sz="11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Это необычное сооружение сосредоточило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около 22 тыс. редчайших книг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несущих в себе большую историческую ценность.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Убранство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Клементиума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представляет собой не просто красивый интерьер, но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самое настоящее искусство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Расписанные фресками потолки, антикварная мебель, витиеватые золотистые ограждения 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ценнейшие издания на резных полках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 все это ожидает посетителей одной из самых интересных библиотек в мире.</a:t>
            </a:r>
          </a:p>
        </p:txBody>
      </p:sp>
      <p:pic>
        <p:nvPicPr>
          <p:cNvPr id="7" name="Рисунок 6" descr="1445837803_klementinum-v-prage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87574"/>
            <a:ext cx="2959366" cy="196797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klementinum-v-prage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75346">
            <a:off x="5689481" y="2823822"/>
            <a:ext cx="3044229" cy="196352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251520" y="3291830"/>
            <a:ext cx="2664296" cy="14401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3435846"/>
            <a:ext cx="259228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1722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500 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  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рукописи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Войнича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Вышеградский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кодекс»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1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17809">
            <a:off x="2958289" y="3163342"/>
            <a:ext cx="2409317" cy="180699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3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Тринити-колледжа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(Дублин, Ирландия)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102951"/>
            <a:ext cx="6552728" cy="187220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Одной из самых привлекательных и удивительных библиотек мира, имеющая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колоссальное культурное значение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 является библиотека Тринити-колледжа 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Она занимает пять больших зданий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Сегодня библиотека имеет совершенно особое место среди аналогичных учреждений - это одна из крупнейших и известных библиотек Европы. Здесь можно не только отыскать самые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редкие и экзотичные книги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но и просто любоваться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старинными изданиями как произведениями искусства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Ее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жемчужиной является "длинный зал"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вытянутое двухъярусное помещение длиной 64 метра, со вкусом оформленное и очень торжественное.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Это настоящий храм книг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Перед каждой секцией книжных шкафов установлены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бюсты знаменитых писателей и ученых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а в центре комнаты стоит арфа -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одна из самых старых уцелевших арф в Ирландии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ее изготовление датируется предположительно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15 столетием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Она имеет медные струны, а корпус сделан из дуба и ивы.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7164288" y="843558"/>
            <a:ext cx="1872208" cy="11006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08304" y="915566"/>
            <a:ext cx="201622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1732году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млн.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ambridge-33-1024x7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7574"/>
            <a:ext cx="2578872" cy="186363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library-at-trinity-college-1527437166Oj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11494">
            <a:off x="4959019" y="1434468"/>
            <a:ext cx="2255397" cy="150359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 descr="irlandija-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2659223"/>
            <a:ext cx="1872209" cy="234026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BIBLIOTECA-DE-DUBLÍN-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50368">
            <a:off x="2688948" y="998397"/>
            <a:ext cx="2347737" cy="177136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7164288" y="4709956"/>
            <a:ext cx="1872208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Арфа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аббатства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Адмонт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(Австрия)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987574"/>
            <a:ext cx="3916373" cy="223224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А вот библиотека аббатства когда-то называлась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«восьмым чудом света»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являлась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крупнейшей в мире монастырской библиотекой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В ее «коллекции» было много редких фолиантов. Но вскоре она сгорела, и произведения книжного искусства пришлось восстанавливать заново. Зато сегодня – здесь находится крупнейшее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собрание старинных томов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совершенно разнообразной тематики.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Ежегодно люди приезжают в это волшебное место не только, чтобы подержать в руках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замечательные фолианты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но и насладиться дизайном библиотеки. Книгохранилище находится в отдельном большом здании. Его внутренний интерьер скорее похож на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залы музея или фойе театра.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8Ys1B0ygrX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370704"/>
            <a:ext cx="2016224" cy="264931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IJcXapmB4x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61927">
            <a:off x="5810256" y="3230608"/>
            <a:ext cx="2661017" cy="177147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2915817" y="915566"/>
            <a:ext cx="2016223" cy="12961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59832" y="1026531"/>
            <a:ext cx="1872208" cy="1091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1776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 тыс.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апостола Петра. 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8d967de4fb0deac392e6fc1838a87d15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534" y="948616"/>
            <a:ext cx="2650724" cy="176714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wiblingen-ger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68686">
            <a:off x="216082" y="2861269"/>
            <a:ext cx="2498406" cy="2010333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921722" y="4719028"/>
            <a:ext cx="2016224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Книгохранилище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Конгресса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(Вашингтон, округ Колумбия)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134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965540"/>
            <a:ext cx="2952328" cy="196053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glavnyi-chitalnyi-zal-biblioteka-kongressa-vashington-okr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5280">
            <a:off x="5945383" y="1052990"/>
            <a:ext cx="2933861" cy="187220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library-of-congre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06282">
            <a:off x="179512" y="3003798"/>
            <a:ext cx="2777505" cy="185167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987824" y="3075806"/>
            <a:ext cx="6048672" cy="194932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Отправляемся в США, где нас ждет библиотека Конгресса — национальная библиотека, созданная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Джоном Адамсом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(президентом США), 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самое старое федеральное культурное учреждение в стране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Здесь хранятся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свыше 5 тыс. инкунабул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(первые книги в Европе), книжные собрания президентов США и коллекция редких американских изданий. Наиболее полно представлена литература по праву, истории, филологии, политике, по естественным и техническим наукам, а также справочно-библиографические издания.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Библиотека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состоит из 3 разных зданий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является 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самой большой библиотекой в мире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Она также выполняет важную функцию, как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«библиотека последней инстанции»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 США, подтверждая наличие определенных книг другим библиотекам по всей стране. Сегодня двери хранилища открыты для всех желающих старше 16 лет, однако некоторые его архивы до сих пор находятся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под грифом «секретно»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не доступны простым обывателям.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PNG_Kitap_Resimleri-www.nisanboard_197.pn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107504" y="1131590"/>
            <a:ext cx="2376264" cy="14401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9538" y="1203598"/>
            <a:ext cx="237626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1800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155,3 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Декларация Независимости США (1776 год)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технического университета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(Делфт, Нидерланды)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Библиотека-Делфтского-технического-университета-Нидерланд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957" y="1048565"/>
            <a:ext cx="3534939" cy="194421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Delft_University_Of_Technology---26---phd_scholarsh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00893">
            <a:off x="2371970" y="3081233"/>
            <a:ext cx="3182968" cy="167230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34545" y="3291830"/>
            <a:ext cx="1861191" cy="12241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544" y="3363838"/>
            <a:ext cx="180020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1842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Переезд: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1997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150 тыс.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987574"/>
            <a:ext cx="5256584" cy="158417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Удивляет нас 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Делфтский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университет – один из крупнейших технических университетов в Европе, всегда шагавший в ногу со временем. Из-за того, что она идеально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сливается с окружающим ландшафтом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ее назвали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«Библиотека-землянка».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 её закамуфлированных под крутой земляной холм крыше и стенах отдыхают после напряжённых занятий студенты.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Внутри библиотеки находятся: книгохранилище, читальные залы, университетское издательство, переплётный отдел и книжный магазин. Дизайн внутренних помещений библиотеки напоминает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бункер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построенный для укрытия от авиационных атак.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uM7cScg3YT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5511">
            <a:off x="5795431" y="2736135"/>
            <a:ext cx="3074035" cy="204004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3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Государственная библиотека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(Виктория, Австралия)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07504" y="3147814"/>
            <a:ext cx="2520280" cy="18722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3269796"/>
            <a:ext cx="2448272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1859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Переезд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1990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дневники основателей города Джона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Бэтмана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и Джона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Паскоу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Фокнера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труды Джеймса Кука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279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26388">
            <a:off x="6336588" y="1065812"/>
            <a:ext cx="2547577" cy="1910683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9564" y="965540"/>
            <a:ext cx="6076612" cy="160621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Еще одна великолепная библиотека находится в штате Виктория. Это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крупнейшее книгохранилище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 одно из самых больших книжных собраний во всей Австралии. Когда библиотека была основана ее коллекция насчитывала около 4 тыс. томов. Сегодня же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здание охватывает целый квартал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имеет несколько читальных залов, а в его хранилищах нашли обитель более 1,5 млн. экземпляров книг и 16 тыс. периодических изданий.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Внутри строение украшено красивыми резными лестницами и коврами, а также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миниатюрной картинной галереей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На большом газоне перед входом в библиотеку располагается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парк скульптур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основанный в 1860 году. Государственная библиотека Виктории по праву может считаться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одним из самых необычных книгохранилищ в мире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Рисунок 12" descr="4505210328_59d4c31414_b.jpg"/>
          <p:cNvPicPr>
            <a:picLocks noChangeAspect="1"/>
          </p:cNvPicPr>
          <p:nvPr/>
        </p:nvPicPr>
        <p:blipFill>
          <a:blip r:embed="rId7" cstate="print"/>
          <a:srcRect b="22884"/>
          <a:stretch>
            <a:fillRect/>
          </a:stretch>
        </p:blipFill>
        <p:spPr>
          <a:xfrm>
            <a:off x="5109108" y="2704749"/>
            <a:ext cx="1829038" cy="211457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5109108" y="4526982"/>
            <a:ext cx="1839156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Сэр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Редмонд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Барри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(1887 г.)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Factory-wholesale-have-mold-bronze-life-size.jpg"/>
          <p:cNvPicPr>
            <a:picLocks noChangeAspect="1"/>
          </p:cNvPicPr>
          <p:nvPr/>
        </p:nvPicPr>
        <p:blipFill>
          <a:blip r:embed="rId8" cstate="print"/>
          <a:srcRect l="9708" r="9168"/>
          <a:stretch>
            <a:fillRect/>
          </a:stretch>
        </p:blipFill>
        <p:spPr>
          <a:xfrm>
            <a:off x="7270515" y="2715766"/>
            <a:ext cx="1693973" cy="208823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7258330" y="4515966"/>
            <a:ext cx="1706158" cy="277014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Святой Георгий,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убивающий дракона (1889 г.)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98090" y="4826032"/>
            <a:ext cx="3866398" cy="216024"/>
          </a:xfrm>
          <a:prstGeom prst="rect">
            <a:avLst/>
          </a:prstGeom>
          <a:solidFill>
            <a:schemeClr val="accent2">
              <a:lumMod val="40000"/>
              <a:lumOff val="6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скульптур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State.Library.of_.Victoria.original.93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43319">
            <a:off x="2468020" y="2671049"/>
            <a:ext cx="2722439" cy="161006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3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Российская государственная библиотека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(Москва, Россия)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077" y="3384564"/>
            <a:ext cx="6552728" cy="158417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Мы не могли пропустить нашу Российскую государственную библиотеку —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крупнейшую библиотеку России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вторую по величине в мире. Основана она в 1862 году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с момента образования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получает обязательные экземпляры всех изданий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выпускающихся на территории нашей страны. 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 фонде хранятся книги, периодические издания, ноты, звукозаписи,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изоиздания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 картографические издания, электронные издания, научные работы, документы и др. Архитектура комплекса включает принципы разных эпох. Главное здание украшает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двухрядный скульптурный фриз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а стены на уровне второго этажа украшены бронзовыми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бюстами великих мыслителей, ученых и писателей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Для изготовления этих горельефов переплавили колокола московских церквей.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6804248" y="3291830"/>
            <a:ext cx="2232248" cy="16767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76256" y="3435846"/>
            <a:ext cx="216024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1862году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Переезд: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1960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47,1 млн.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сказка А.С. Пушкина «О купце и его работнике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Балде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2423ab3268c509e9194ea3d21b2ad7e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7574"/>
            <a:ext cx="2769829" cy="184745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 descr="124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41742">
            <a:off x="3059832" y="987574"/>
            <a:ext cx="2770316" cy="184745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 descr="42767a02bab1d7cfabc22a401d46ac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4667">
            <a:off x="5940152" y="1059582"/>
            <a:ext cx="3048000" cy="171602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Публичная библиотека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(Канзас-Сити, США)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wmITPXwG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92425">
            <a:off x="6665765" y="1161843"/>
            <a:ext cx="2371412" cy="184179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jNGNqsgjY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11909">
            <a:off x="4576808" y="1016254"/>
            <a:ext cx="2304256" cy="180020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179512" y="3723878"/>
            <a:ext cx="1728192" cy="13643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1520" y="3723878"/>
            <a:ext cx="1728191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1873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Переезд: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2004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2,5 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3363838"/>
            <a:ext cx="7056784" cy="168412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При переезде в 2004 году библиотека заняла просторное помещение, шикарный особняк (1904 года), который ранее служил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Первым национальным банком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Через два года после переезда пришлось построить парковку, нарушив архитектурный облик здания. Чтобы закрыть вид на парковку, построили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стену в виде книжной полки.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Высота «книжек» – 8 метров, ширина – 2 метра. На «полке» дружно соседствуют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выдающиеся произведения классиков мировой литературы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выбранные по результатам опроса, 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вот внутренний дизайн сделан в банковском стиле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как дань историческому прошлому здания. В здании имеется несколько конференц-залов, читальный зал, просмотровый зал и несколько кафетериев. Библиотека хранит на своих полках в открытом доступе, а также в закрытом хранилище не только современные издания, но и действительно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ценные и исторически редкие экземпляры.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kansas-city-public-librar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987574"/>
            <a:ext cx="4403067" cy="2020823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Национальная библиотека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(Минск, Республика Беларусь)</a:t>
            </a:r>
          </a:p>
        </p:txBody>
      </p:sp>
      <p:pic>
        <p:nvPicPr>
          <p:cNvPr id="5" name="Рисунок 4" descr="PNG_Kitap_Resimleri-www.nisanboard_197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07504" y="2931790"/>
            <a:ext cx="2160240" cy="1944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1546" y="3075806"/>
            <a:ext cx="2282222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1922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первые издания классиков белорусской литературы, первопечатник Библии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biblioteka_natsionalnaya-biblioteka-belar_minsk-nezavisimosti-116_o-kompanii_37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847101"/>
            <a:ext cx="2395286" cy="159685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Minsk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2859782"/>
            <a:ext cx="2654622" cy="187220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9564" y="987574"/>
            <a:ext cx="8892480" cy="158417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Необычное здание Национальной библиотеки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Беларусии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встречает нас оригинальной геометрической формой –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ромбокубооктаэдр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(фигура из 18 квадратов и 18 треугольников) и подсветкой здания, которая включается ежедневно с заходом солнца и работает до полуночи.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Цвет и узоры меняются ежесекундно.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Здесь так же находится единственная в Минске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смотровая площадка.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Возглавляя систему библиотек страны, она является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хранительницей мощного информационного ресурса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Более 90 лет она собирает документальное наследие белорусского народа. В библиотеке хранится более 90 тыс. редких и старопечатных книг и рукописей, самые ранние из которых датируются XIV–XV вв.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Оснащенная современным инженерным и технологическим оборудованием, библиотека использует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новейшие информационные технологии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на качественно новом уровне удовлетворяет образовательные, научные, культурные запросы общества, формирую документальную память нации.</a:t>
            </a:r>
          </a:p>
        </p:txBody>
      </p:sp>
      <p:pic>
        <p:nvPicPr>
          <p:cNvPr id="9" name="Рисунок 8" descr="biblioteka_natsionalnaya-biblioteka-belar_minsk-nezavisimosti-116_o-kompanii_19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15936">
            <a:off x="4478056" y="3349017"/>
            <a:ext cx="2180714" cy="145284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 Библиотека редких книг и рукописей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Бейнеке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(Нью-Хейвен, США)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931790"/>
            <a:ext cx="6768752" cy="20882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Коллекция редких книг и манускриптов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которая является одной из крупнейших коллекций в мире – хранится в библиотеке редких книг в Йельском университете. В ней находится более 500 тыс. книг и 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несколько миллионов манускриптов.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На пожертвования семьи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Бейнеке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было специально спроектировано здание для сохранения ценных фолиантов, документов и рукописей: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для защиты от солнечных лучей отсутствуют окна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а 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стены выполнены из Вермонтского мрамора, гранита, бронзы.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Внешние размеры имеют математические пропорции 01:02:03 (высота: ширина: длина).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 центре расположена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стеклянная книжная башня в шесть уровней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способная хранить 180 тыс. томов. Именно башня и содержит самую ценную коллекцию, запрещенную для просмотра всем, кроме библиотекарей. Башня оснащена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системой гашения огня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которая использует вместо водных разбрызгивателей – комбинации газов, способных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считанные секунды остановить процесс сгорания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Бейнеке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открыта как для всех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Йельских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студентов, так и для посещающих её исследователей.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948264" y="3291830"/>
            <a:ext cx="2088232" cy="14401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48264" y="3291830"/>
            <a:ext cx="208823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1960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 млн.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Манускрипт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Войнича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одна из Библий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Гутенберга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3115753-biblioteka-redkikh-knig-i-rukopisej-be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66724">
            <a:off x="3275856" y="987574"/>
            <a:ext cx="2605100" cy="172819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34118">
            <a:off x="6374690" y="1104142"/>
            <a:ext cx="2483064" cy="1656184"/>
          </a:xfrm>
          <a:prstGeom prst="rect">
            <a:avLst/>
          </a:prstGeom>
        </p:spPr>
      </p:pic>
      <p:pic>
        <p:nvPicPr>
          <p:cNvPr id="14" name="Рисунок 13" descr="original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3" y="987574"/>
            <a:ext cx="2640293" cy="180020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144016" y="249492"/>
            <a:ext cx="8892480" cy="1530170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Уважаемый читатель!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Интеллект-центр Центральной городской библиотеки им. Л.Н.Толстого предлагает вашему вниманию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виртуальную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выставку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«Вселенная мудрости и красоты»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которой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собраны самые красивейшие библиотеки мира. Еще в древние времена они считались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храмом интеллектуального и духовного развития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человечества, а в современном мире библиотеки стараются идти в ногу со временем, превращаясь из простого книгохранилища в целые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медиакомплексы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общественные пространства, в которых можно не только полистать книгу, но и провести время с друзьями, посетить выставки, мероприятия и всячески разнообразить свой досуг.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Предлагаем вам насладиться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просмотром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великих литературных сокровищ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000" y="2537904"/>
            <a:ext cx="2772816" cy="86409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Первые библиотеки;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Tx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Ашшурбанипала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Tx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Александрийская библиотека;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Tx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Монастырские библиотеки;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livre-ouvert-lue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-308570"/>
            <a:ext cx="1222667" cy="11521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67336" y="2571750"/>
            <a:ext cx="2772816" cy="2376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Библиотека технического университета в Нидерландах;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Государственная библиотека Австралии;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Российская государственная библиотека в Москве;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Публичная библиотека США;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Национальная библиотека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Беларусии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Библиотека редких книг и рукописей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Бейнеке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 в США;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Библиотека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Гейзеля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 в США;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Библиотека Александрина  в Египте;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11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Публичная библиотека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Бишан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в Сингапуре;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3939902"/>
            <a:ext cx="2772816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 startAt="2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Пляжные библиотеки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8600" indent="-228600">
              <a:buFont typeface="+mj-lt"/>
              <a:buAutoNum type="arabicPeriod" startAt="2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Библиотека-отель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The Library Resort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;</a:t>
            </a: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2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Библиотека в почтовом ящике;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2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Библиотека в автобусе;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25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Библиотанк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Библио-мул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;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2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2" action="ppaction://hlinksldjump"/>
              </a:rPr>
              <a:t>Рекомендуемая литература;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572" y="3535794"/>
            <a:ext cx="2772816" cy="1440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 startAt="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3" action="ppaction://hlinksldjump"/>
              </a:rPr>
              <a:t>Королевская библиотека Дании;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4" action="ppaction://hlinksldjump"/>
              </a:rPr>
              <a:t>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24" action="ppaction://hlinksldjump"/>
              </a:rPr>
              <a:t>Жуанина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4" action="ppaction://hlinksldjump"/>
              </a:rPr>
              <a:t> в Португалии;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5" action="ppaction://hlinksldjump"/>
              </a:rPr>
              <a:t>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25" action="ppaction://hlinksldjump"/>
              </a:rPr>
              <a:t>Клементиум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5" action="ppaction://hlinksldjump"/>
              </a:rPr>
              <a:t> в Праге;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6" action="ppaction://hlinksldjump"/>
              </a:rPr>
              <a:t>Библиотека Тринити-колледжа в Ирландии;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7" action="ppaction://hlinksldjump"/>
              </a:rPr>
              <a:t>Библиотека аббатства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27" action="ppaction://hlinksldjump"/>
              </a:rPr>
              <a:t>Адмонт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27" action="ppaction://hlinksldjump"/>
              </a:rPr>
              <a:t> в  Австрии;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5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8" action="ppaction://hlinksldjump"/>
              </a:rPr>
              <a:t>Библиотека Конгресса в Вашингтоне;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56176" y="2583562"/>
            <a:ext cx="2772816" cy="1224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 startAt="20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9" action="ppaction://hlinksldjump"/>
              </a:rPr>
              <a:t>Библиотека и культурный центр в Норвегии;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20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0" action="ppaction://hlinksldjump"/>
              </a:rPr>
              <a:t>Городская библиотека  в Германии;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indent="-228600">
              <a:buFont typeface="+mj-lt"/>
              <a:buAutoNum type="arabicPeriod" startAt="20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Библиотека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Лиюань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 в Китае;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 startAt="20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Абердинского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 университета в  Шотландии;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indent="-228600">
              <a:buFont typeface="+mj-lt"/>
              <a:buAutoNum type="arabicPeriod" startAt="20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33" action="ppaction://hlinksldjump"/>
              </a:rPr>
              <a:t>Библиотека «Око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  <a:hlinkClick r:id="rId33" action="ppaction://hlinksldjump"/>
              </a:rPr>
              <a:t>Бинхая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hlinkClick r:id="rId33" action="ppaction://hlinksldjump"/>
              </a:rPr>
              <a:t>» в Китае;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917772"/>
            <a:ext cx="2952328" cy="504056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Содержание: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Гейзеля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(Сан-Диего, США)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5" y="987574"/>
            <a:ext cx="3960439" cy="20882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Библиотеки при университетах не перестают удивлять. И следующая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невероятная библиотека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находится в Университете Калифорнии - это центральная, самая главная библиотека университета, здание которого само по себе стало символом учебного заведения, и задействовано даже на его эмблеме.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Названа в честь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писателя и мецената Теодора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Сьюза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Гейзеля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внёсшего значительный вклад в формирование ее фондов. У входа в здание примечательна цветная инсталляция, гласящая: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«Читай, пиши, думай, мечтай»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словно готовя читателя к пути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по бесконечному древу знаний.</a:t>
            </a:r>
          </a:p>
        </p:txBody>
      </p:sp>
      <p:pic>
        <p:nvPicPr>
          <p:cNvPr id="12" name="Рисунок 11" descr="5wxerY96Gd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059582"/>
            <a:ext cx="2291783" cy="171734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18483.36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15643">
            <a:off x="5946339" y="2744105"/>
            <a:ext cx="2918625" cy="194851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KhIx_ICnTO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258390"/>
            <a:ext cx="2446972" cy="183364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 descr="MtacoEqdHJ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51499">
            <a:off x="2905974" y="3155161"/>
            <a:ext cx="2634421" cy="181672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6876256" y="987574"/>
            <a:ext cx="2160240" cy="14012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48264" y="1092633"/>
            <a:ext cx="202032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1970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в 1993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 млн.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Александрина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или Новая Александрийская библиотека (Египет)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131590"/>
            <a:ext cx="3175908" cy="38884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На месте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легендарной Александрийской библиотеки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уничтоженной почти 2 тыс. лет назад, была возведена Библиотека Александрина. Здание располагается внутри бассейна 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выполнено в форме диска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олицетворяя одновременно и восход солнца знаний, и древнеегипетского бога солнца Ра.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Внутри «солнца» находится целая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библиотечная Вселенная: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гигантский фонд, многочисленные читальные залы (главный зал располагается на 11 каскадных уровнях), конференц-зал, специализированные библиотеки для слепых, подростков и детей, четыре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галереи искусств, планетарий, лаборатория по реставрации древних рукописей.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На облицованных гранитом стенах читальных залов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высечены графические системы из 120 языковых систем мира.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Этот архитектурный шедевр библиотекари и читатели охраняли во время Египетской революции 2011 года, выстроившись в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«живую цепь»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вокруг здания библиотеки и отбивая атаки мародерских толп.</a:t>
            </a:r>
          </a:p>
        </p:txBody>
      </p:sp>
      <p:pic>
        <p:nvPicPr>
          <p:cNvPr id="8" name="Рисунок 7" descr="579cd052bd04707a618b46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3747">
            <a:off x="182013" y="1127904"/>
            <a:ext cx="2367954" cy="177596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1544439601-jfgnbv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4274">
            <a:off x="2827509" y="1104815"/>
            <a:ext cx="2838244" cy="201952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biblioteka_aleksandrin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86291">
            <a:off x="2466338" y="2892734"/>
            <a:ext cx="2518796" cy="188909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251520" y="3651870"/>
            <a:ext cx="1944216" cy="12961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4519" y="3651870"/>
            <a:ext cx="1667201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2002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8 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Хранятся в секрете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Публичная 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Бишан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(Сингапур)</a:t>
            </a:r>
          </a:p>
        </p:txBody>
      </p:sp>
      <p:pic>
        <p:nvPicPr>
          <p:cNvPr id="9" name="Рисунок 8" descr="rice-media-culture-life-libraries-6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0010">
            <a:off x="108544" y="2902614"/>
            <a:ext cx="3105739" cy="174723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6992872" y="1059582"/>
            <a:ext cx="1971616" cy="10081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81263" y="1059582"/>
            <a:ext cx="2171257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2006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 тыс.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2193939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9473" y="2283718"/>
            <a:ext cx="1903007" cy="259164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9564" y="987574"/>
            <a:ext cx="4492436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Мировые инновации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не обошли стороной и Сингапур. Построенная по проекту агентства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LOOKArchitects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публичная 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Бишан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одна из новейших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архитектурных достопримечательностей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Отдельные блоки из цветного стекла позволяют уединиться, чтоб почитать в тишине. 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Главная особенность библиотеки – специально отведённые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звукоизоляционные залы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для обсуждения прочитанных книг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Мыслезалы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»). Процесс выдачи книг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которых здесь огромный выбор и по разным направлениям,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полностью автоматизирован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читатель получает свой заказ максимум через 5 минут.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89473" y="4587974"/>
            <a:ext cx="1901048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Мыслезал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ArchiTravel_Bishan-Public-Library_main-1002x10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987574"/>
            <a:ext cx="2088232" cy="213408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new-bedok-librar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14049">
            <a:off x="3033900" y="3213199"/>
            <a:ext cx="2993601" cy="159799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и культурный центр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(Венесуэла, Норвегия)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564" y="987574"/>
            <a:ext cx="3844364" cy="201622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Самое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футуристическое книгохранилище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мире расположено на западном побережье Норвегии. Уникальная геометрия крыши здания основывается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на 27 деревянных дугах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произведенных из переработанных пиломатериалов. В центре каждой дуги обустроен комфортабельный уголок для чтения.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При строительстве современного сооружения использовалась преимущественно древесина, поэтому строение отвечает самым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высоким экологическим требованиям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Библиотека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Венесуэлы не раз становилась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лауреатом архитектурных конкурсов как в Норвегии, так и за рубежом.</a:t>
            </a:r>
          </a:p>
        </p:txBody>
      </p:sp>
      <p:pic>
        <p:nvPicPr>
          <p:cNvPr id="12" name="Рисунок 11" descr="1.66.1327400381.4 VenneslaLibraryEmileAshley25web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98485">
            <a:off x="434086" y="3144930"/>
            <a:ext cx="3059905" cy="174468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9294e49c8d3950cfb453924b31d894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7574"/>
            <a:ext cx="2592288" cy="205222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 descr="vennesla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124046"/>
            <a:ext cx="2778397" cy="184773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779912" y="3745912"/>
            <a:ext cx="2016224" cy="12241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67995" y="3723878"/>
            <a:ext cx="168412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2011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250 тыс.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4a287d1e8415d234c23929405a1ae2c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0346" y="987574"/>
            <a:ext cx="1832134" cy="200237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Городская библиотека Штутгарта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(Германия)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82" y="3651870"/>
            <a:ext cx="8892480" cy="136815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Одна из лучших библиотек Германии. Внешняя архитектура здания, представляющего собой обычный куб, достаточно проста и вряд ли вызовет интерес, но вот его внутренний дизайн –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гимн современности и инновациям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Книгохранилище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располагается на 9 этажах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каждый из которых посвящен отдельной тематике, например, искусству или детской литературе.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Здесь вы не найдете традиционных читальных залов со скрипучей мебелью, но приятно удивитесь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футуристическим диванам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 подушками. Ну а специально оборудованные кабины для пользования интернетом и прослушивания музыки только дополняют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новаторский антураж помещения.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Необычный дизайн внутри сооружения призван не столько поражать воображение, сколько обращать внимание посетителей исключительно на книги.  Тем не менее профессиональные издания заслуженно оценили архитектуру городского хранилища Штутгарта 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включили его в список 25 самых красивых библиотек в ми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ре.</a:t>
            </a:r>
          </a:p>
        </p:txBody>
      </p:sp>
      <p:pic>
        <p:nvPicPr>
          <p:cNvPr id="8" name="Рисунок 7" descr="b8c85fc8056d59972fa0c7fa7f2a98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7604">
            <a:off x="1631644" y="2087764"/>
            <a:ext cx="2831840" cy="141592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gorodskayabiblioteka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915566"/>
            <a:ext cx="2838768" cy="189343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987574"/>
            <a:ext cx="2033359" cy="158417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PNG_Kitap_Resimleri-www.nisanboard_197.pn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326838" y="987574"/>
            <a:ext cx="1971616" cy="1008112"/>
          </a:xfrm>
          <a:prstGeom prst="rect">
            <a:avLst/>
          </a:prstGeom>
        </p:spPr>
      </p:pic>
      <p:pic>
        <p:nvPicPr>
          <p:cNvPr id="13" name="Рисунок 12" descr="novaya-nezemnaya-biblioteka-v-shtutgarte-12.jpg"/>
          <p:cNvPicPr>
            <a:picLocks noChangeAspect="1"/>
          </p:cNvPicPr>
          <p:nvPr/>
        </p:nvPicPr>
        <p:blipFill>
          <a:blip r:embed="rId7" cstate="print"/>
          <a:srcRect b="3652"/>
          <a:stretch>
            <a:fillRect/>
          </a:stretch>
        </p:blipFill>
        <p:spPr>
          <a:xfrm rot="20992075">
            <a:off x="4530628" y="1931700"/>
            <a:ext cx="2269248" cy="145994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459837" y="1059582"/>
            <a:ext cx="183224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2011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500 тыс. 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Лиюань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(Китай)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82817" y="987574"/>
            <a:ext cx="3528392" cy="316835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 Не только городские библиотеки могут поразить воображение – в деревне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Хуайжоу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был построен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удивительный «книжный храм»,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похожий на старинную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деревянную крепость.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Спроектированная профессором архитектуры Ли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Сяодунем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(Университет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Цинхуа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конструкция библиотеки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состоит из стекла и 45 тыс.  деревянных прутиков.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Внутри библиотеки нет ни столов, ни стульев – их заменяют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многоуровневые террасы с вставленными книжными полками.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полках-терассах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лежат циновки, на которые можно сесть и читать книгу прямо на месте. Здание библиотеки не электрифицировано, поэтому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освещение исключительно естественное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 через прозрачную крышу с покрытием из деревянных прутиков. Ввиду отсутствия электричества, библиотека работает только до 16.30 вечера.</a:t>
            </a:r>
          </a:p>
        </p:txBody>
      </p:sp>
      <p:pic>
        <p:nvPicPr>
          <p:cNvPr id="12" name="Рисунок 11" descr="7IL2opKo_6C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52584">
            <a:off x="236044" y="1143220"/>
            <a:ext cx="2385941" cy="165823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a-woman-looks-out-of-a-window-at-liyuan-library-outside-of-beijing-on-september-15-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22206">
            <a:off x="6498623" y="3187018"/>
            <a:ext cx="2303407" cy="153560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Liyuan_library_more_with_less_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57276">
            <a:off x="6445056" y="1172639"/>
            <a:ext cx="2401356" cy="159961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 descr="кец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91979">
            <a:off x="291308" y="3173192"/>
            <a:ext cx="2416515" cy="161101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3718921" y="4155926"/>
            <a:ext cx="1861191" cy="9361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51920" y="4083918"/>
            <a:ext cx="165618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2011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тыс.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Официальный 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Абердинского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университета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(Шотландия)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987574"/>
            <a:ext cx="6776308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 сентябре королева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Елизавета II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объявила об официальном открытии новой библиотеки Университета Абердина в Шотландии.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Необычное сооружение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стало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центром учебной и исследовательской деятельности студентов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университета. За первый год функционирования в стенах учреждения побывало более 700 тыс. посетителей. Здесь хранится около 250 тыс. томов и рукописей, имеется читальный зал, рассчитанный на 1,2 тыс. человек, а также расположена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выставочная галерея и экспозиционный зал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Отдельного внимания заслуживает необычная современная архитектура сооружения: его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фасад представляет собой комбинацию из стекла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пластиковых белых линий, а центром внутреннего интерьера стал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футуристический атриум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раскинувшийся на 8 ярусах здания. Благодаря своему дизайну эта библиотека по праву заслужила статус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одной из самых необычных и красивых в мире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 descr="a142730c6570d2a8e5d742fd8c0b19bfdbb2cf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931790"/>
            <a:ext cx="3096344" cy="206422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University-of-Aberdeen-Library-236x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380346"/>
            <a:ext cx="1944216" cy="259503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107504" y="987574"/>
            <a:ext cx="1982247" cy="10081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0504" y="1059582"/>
            <a:ext cx="180020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2012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250 тыс.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shl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91589">
            <a:off x="6321029" y="2715766"/>
            <a:ext cx="2391122" cy="217990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Библиотека «Око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Бинхая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Тяньцзинь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 Китай)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2YYgvoIO7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0297">
            <a:off x="3146025" y="2978261"/>
            <a:ext cx="2490219" cy="186766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U5YJMPUqqh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6563">
            <a:off x="6180187" y="1299164"/>
            <a:ext cx="2554855" cy="191614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1059582"/>
            <a:ext cx="2664296" cy="374441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 культурном районе Китая построили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удивительную читальню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«Око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Бинхая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Уютный светлый и просторный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читальный зал первого этажа, маленькие гостиные и офисные комнаты, конференц-залы и помещения с аудио и компьютерной оснасткой ждут своих посетителей. Впрочем,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комфортно устроиться можно сразу, не отходя от полок.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Извилистые стены кажутся полными книг, но на самом деле большая часть покрытий в зале — печатные изображения. Реальные книги хранятся в других комнатах здания для удобства и доступности пользователей.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Необыкновенный дизайн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подсветка, плавные формы интерьера создают спокойную атмосферу для читателей всех возрастов и интересов.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Эта китайская библиотека поражает своими размерами и простором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6660232" y="3816424"/>
            <a:ext cx="2196943" cy="11521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04248" y="3672408"/>
            <a:ext cx="3600400" cy="1563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 млн.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library-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1059582"/>
            <a:ext cx="2808312" cy="187904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5" name="Загнутый угол 4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Проекты будущих библиотек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606" y="3507854"/>
            <a:ext cx="2232248" cy="151216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Бесконечная библиотека в Стокгольме.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Проект по созданию библиотеки подразумевает создание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«бесконечной» стены книг.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центральном атриуме этой библиотеки будет огромная стена с полками, заставленными книгами.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23520" y="3507854"/>
            <a:ext cx="2253487" cy="151216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Книжная гора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Недаром книгу большого объема называют «глыбой». Вот в нидерландском городке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Спейкениссе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планируют построить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библиотеку в виде горы, состоящей как раз из таких «глыб».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4895" y="3507854"/>
            <a:ext cx="2154334" cy="151216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Библиотека-раковина в Астане.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Компания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BIG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Architects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разработала проект суперсовременной библиотеки, который заказал Президент Казахстана. Сегодня ведется строительство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самой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экологичной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и инновационной библиотеки в мире.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39c668c77e6fb81c1d2af5e4d20ade9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3" y="1779662"/>
            <a:ext cx="2232248" cy="1585497"/>
          </a:xfr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book_mountain_mvrdv030609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537" y="1779663"/>
            <a:ext cx="2232248" cy="155497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kitapkhana_bibliote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4896" y="1779662"/>
            <a:ext cx="2132299" cy="151216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987574"/>
            <a:ext cx="8856984" cy="64807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Все библиотеки разнообразны  и интересны по своему, но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проектируют все новые и интересные проекты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т.к. в наши дни библиотеки востребованы и очень нужны обществу. Представляем вам лишь малую часть уже существующих проектов библиотек бедующего.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eTgm3qX5A9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40327">
            <a:off x="7013464" y="2207702"/>
            <a:ext cx="2024150" cy="1419622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7308304" y="3939902"/>
            <a:ext cx="165618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Филиппова, Т.  С миру…по новому пространству : Обзор проектов и новых библиотечных зданий / Татьяна Филиппова // Библиотечное дело. – 2016. -  № 2. – С. 18 – 21 : ил.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123478"/>
            <a:ext cx="8856984" cy="12241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Мы с вами познакомились с библиотеками, имеющих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многовековую историю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 которые сохранили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древние фонды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Путешествовали по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суперсовременным библиотекам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передовыми технологиями и увидели новые проекты с невероятными библиотеками. Многие из них – настоящие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произведения искусства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достопримечательности городов и стран. Все они участники различных рейтингов: самые старые, самые красивые, самые большие… Но сейчас все чаще стали появляться 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нестандартные библиотеки.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Эти библиотеки ломают наше привычное представление о них.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030713a16a2c1389d1f35f62966230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5760" y="1779662"/>
            <a:ext cx="6624736" cy="29334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9752" y="2120860"/>
            <a:ext cx="4464496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C00000"/>
                </a:solidFill>
                <a:cs typeface="AngsanaUPC" pitchFamily="18" charset="-34"/>
              </a:rPr>
              <a:t>«Библиотека - это не только книга. Это прежде всего колоссальный концентрат спрессованного времени, как бы сопряжение тысячелетий человеческой мысли…»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cs typeface="AngsanaUPC" pitchFamily="18" charset="-34"/>
              </a:rPr>
              <a:t>М.Шагинян</a:t>
            </a:r>
            <a:endParaRPr lang="ru-RU" dirty="0">
              <a:solidFill>
                <a:srgbClr val="C00000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Первые библиотеки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PNG_Kitap_Resimleri-www.nisanboard_197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79512" y="2355726"/>
            <a:ext cx="3024336" cy="26642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8" y="2571750"/>
            <a:ext cx="2736304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Глиняная табличка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— это одна из первых материальных основ для книги, появившаяся около 3500 лет до н. э. Ещё 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шумеры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и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аккадяне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лепили плоские кирпичики-таблички и писали на них трёхгранными палочками, вдавливая клинообразные знаки. Таблички высушивались на солнце или обжигались в огне. Затем готовые таблички одного содержания укладывались в определенном порядке в деревянный ящик — получалась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глиняная клинописная книга.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87574"/>
            <a:ext cx="8893496" cy="10081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начнем мы с самых первых библиотек, которые впервые появились на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древнем Востоке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Обычно первой библиотекой называют собрание глиняных табличек, приблизительно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2500 года до н. э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., найденное в храме вавилонского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города 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Ниппур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Их насчитывалось до 60 тыс. Они содержали информацию о религиозных событиях (например, сказание о Великом Потопе), тексты песен божествам, легенды и мифы о возникновении цивилизации, различные басни. На каждой из книг имелись ярлычки с надписями о содержании: «Врачевание», «История», «Статистика», «Выращивание растений», «Описание местности» и другие.</a:t>
            </a:r>
          </a:p>
        </p:txBody>
      </p:sp>
      <p:pic>
        <p:nvPicPr>
          <p:cNvPr id="10" name="Рисунок 9" descr="2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923678"/>
            <a:ext cx="2912003" cy="1654547"/>
          </a:xfrm>
          <a:prstGeom prst="rect">
            <a:avLst/>
          </a:prstGeom>
        </p:spPr>
      </p:pic>
      <p:pic>
        <p:nvPicPr>
          <p:cNvPr id="11" name="Рисунок 10" descr="legend-10-1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1923678"/>
            <a:ext cx="2696384" cy="2696384"/>
          </a:xfrm>
          <a:prstGeom prst="rect">
            <a:avLst/>
          </a:prstGeom>
        </p:spPr>
      </p:pic>
      <p:pic>
        <p:nvPicPr>
          <p:cNvPr id="14" name="Рисунок 13" descr="Plimpton322_Columbia etc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984" y="3319953"/>
            <a:ext cx="3240360" cy="1823547"/>
          </a:xfrm>
          <a:prstGeom prst="rect">
            <a:avLst/>
          </a:prstGeom>
        </p:spPr>
      </p:pic>
      <p:pic>
        <p:nvPicPr>
          <p:cNvPr id="16" name="Рисунок 15" descr="800px-Venus_Tablet_of_Ammisaduq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0286" y="2183770"/>
            <a:ext cx="1525130" cy="2571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Пляжные библиотеки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564" y="987574"/>
            <a:ext cx="8892480" cy="64807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Вот, например, Герман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Копренас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соорудил библиотеку прямо на территории одного из песчаных пляжей болгарского черноморского курорта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Албена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снабдил её более 3 тыс. книг на 10 языках. Гостям библиотеки предлагается не только заимствовать книги на время, но и самим пополнять библиотеку. Эта идея многим понравилась и такие библиотеки стали появляться и на других пляжах.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47814"/>
            <a:ext cx="3322686" cy="1866745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10054159-16347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851670"/>
            <a:ext cx="2637420" cy="158245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aylakkarga-5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707" y="1851670"/>
            <a:ext cx="2757101" cy="175451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hd_86f33eca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5068" y="3294416"/>
            <a:ext cx="2589420" cy="172560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Библиотека-отель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Library Resort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(Таиланд)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987574"/>
            <a:ext cx="4688076" cy="187220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Таиланде, на пляже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Чавенга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острова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Самуй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был построен отель-библиотека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Library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Resort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Отель предлагает отдыхающим не только физический, но и культурный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релакс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– возле бассейна открыта библиотека с достаточно солидным фондом (имеются даже книги на русском языке).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В отеле есть большие читальные залы с современным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минималистическим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дизайном, однако постояльцам разрешается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читать книги и около бассейна на свежем воздухе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Почитать можно не только бумажные книги, но и электронные: в каждом номере – компьютеры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iMac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 бесплатным выходом в Интернет. Идеальное место для отдыха любителей печатного слова!</a:t>
            </a:r>
          </a:p>
        </p:txBody>
      </p:sp>
      <p:pic>
        <p:nvPicPr>
          <p:cNvPr id="5" name="Рисунок 4" descr="1524a1d3bc8b4a5595c054067e24cc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4081">
            <a:off x="3264368" y="3069197"/>
            <a:ext cx="2727668" cy="187186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1530324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987574"/>
            <a:ext cx="2592288" cy="172819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tl_160810_15-940x62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88883">
            <a:off x="6208487" y="3131714"/>
            <a:ext cx="2695231" cy="179490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swmc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003798"/>
            <a:ext cx="2592288" cy="194421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в почтовом ящике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Bookcrossing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564" y="987574"/>
            <a:ext cx="4348420" cy="201622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Буккроссинг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— хобби и общественное движение, действующее по принципу социальных сетей и близкое к 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флешмобу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Человек, прочитав книгу, оставляет её в общественном месте для того, чтобы другой, случайный человек мог эту книгу найти и прочитать; тот, в свою очередь, должен повторить это же действие. </a:t>
            </a: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Идею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буккроссинга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предложил специалист по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интернет-технологиям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Рон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Хорнбекер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марте 2001 года. Через полгода на его сайте было около 300 активных пользователей, которые «отпускали» книги и приводили новых участников.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 уверенностью можно утверждать только то, что народ подхватил идею и теперь  делаются специальные ящики и полки в любом уголке земного шара.</a:t>
            </a:r>
          </a:p>
        </p:txBody>
      </p:sp>
      <p:pic>
        <p:nvPicPr>
          <p:cNvPr id="5" name="Рисунок 4" descr="108211846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1019">
            <a:off x="179512" y="3291830"/>
            <a:ext cx="2232248" cy="1678055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BookCrossing_14_05145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1826">
            <a:off x="4468105" y="1134442"/>
            <a:ext cx="2224640" cy="166172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original-10603-1395763715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59285">
            <a:off x="5032946" y="3080717"/>
            <a:ext cx="2835037" cy="192725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x-EIiOmrwc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53409">
            <a:off x="2661443" y="3165004"/>
            <a:ext cx="2486597" cy="1671661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knigi_biblioteka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1683">
            <a:off x="6961551" y="1050253"/>
            <a:ext cx="1949127" cy="2598835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в автобусе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987574"/>
            <a:ext cx="4040004" cy="20882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Однажды, 11 лет назад водитель автобуса из Бразилии Антонио де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Консейсан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Ферейра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принес на работу коробку с книгами, которые раздал пассажирам, записав их имена. Сегодня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автобус Антонио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— представляет собой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библиотеку на колесах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на книжной полке которого всегда можно найти около 15 названий книг.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Передвижная библиотека призвана помочь скоротать время в дороге, повысить уровень культуры пассажиров, а также доставить литературу в удаленные уголки города. Такой вид библиотеки многим пришелся по вкусу и люди стали превращать их в библиотеки на колесах.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нашем городе Туле в 2014 году появился «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Библиоэкспресс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7" name="Рисунок 6" descr="41a56649-3c41-42c0-9673-e3dc425ba64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77858">
            <a:off x="4389227" y="3321927"/>
            <a:ext cx="2415021" cy="149163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cms-image-0000572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2539">
            <a:off x="2371495" y="1441423"/>
            <a:ext cx="2486995" cy="165799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LIbrary-bus-children-read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80253">
            <a:off x="132327" y="1169282"/>
            <a:ext cx="2356560" cy="144016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538c0a4ae4f4f1.736660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63551">
            <a:off x="6803814" y="3401736"/>
            <a:ext cx="2160240" cy="1470455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 rot="21060000">
            <a:off x="4497556" y="4539933"/>
            <a:ext cx="2113373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Библиоэкспресс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60000">
            <a:off x="6729124" y="4574876"/>
            <a:ext cx="2173136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Библиоэкспресс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8494" y="4571051"/>
            <a:ext cx="2603306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Цховребова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А. </a:t>
            </a:r>
            <a:r>
              <a:rPr lang="ru-RU" sz="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Библиоэкспресс</a:t>
            </a:r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элемент городской среды / Елена </a:t>
            </a:r>
            <a:r>
              <a:rPr lang="ru-RU" sz="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Цховребова</a:t>
            </a:r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// Современная библиотека. – 2017. – № 8.  –  С. 28 – 29 : ил.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r3Ye2yxrF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787774"/>
            <a:ext cx="2585657" cy="1779662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Библиотанк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Библио-мул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564" y="987574"/>
            <a:ext cx="4780468" cy="115212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Как оказалось не только в автобусе может быть передвижная библиотека. Аргентинский художник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Рауль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Лемесофф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нашел свой способ пропагандировать мир через литературу. Он построил передвижную библиотеку в виде танка. На внешних стенках танка располагается около 900 книг. Рауль «гастролирует» со своей библиотекой по городам и селам Аргентины, поддерживая таким образом народное образование.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3867894"/>
            <a:ext cx="2980268" cy="10801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 вот в горах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Трухильо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 Венесуэле (в 2009 году) один из местных университетов тоже организовал своего рода передвижную библиотеку. Книги для крестьянских детей из отдаленных деревень теперь привозит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библио-мул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ibliobur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7955">
            <a:off x="5796136" y="1347614"/>
            <a:ext cx="3184354" cy="187220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orujie-massovogo-obrazovani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3905">
            <a:off x="113603" y="3007026"/>
            <a:ext cx="3061745" cy="189573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Du7FjjAWsAAjiF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499742"/>
            <a:ext cx="2407196" cy="240719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33071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3939902"/>
            <a:ext cx="8920420" cy="10801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Самые необычные библиотеки мира уже давно стали не только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гаванями великих знаний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но 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яркими красивыми достопримечательностями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куда стремится попасть любой путешественник. И посещение таких хранилищ может навсегда изменить мнение о том, как должны выглядеть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настоящие библиотеки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Эти библиотеки – кладезь истории, культуры и всемирное достояние, которое мы обязаны хранить и передать своим потомкам. </a:t>
            </a:r>
          </a:p>
        </p:txBody>
      </p:sp>
      <p:pic>
        <p:nvPicPr>
          <p:cNvPr id="7" name="Рисунок 6" descr="c030713a16a2c1389d1f35f62966230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5760" y="430352"/>
            <a:ext cx="6624736" cy="29334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39752" y="771550"/>
            <a:ext cx="4464496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C00000"/>
                </a:solidFill>
                <a:cs typeface="AngsanaUPC" pitchFamily="18" charset="-34"/>
              </a:rPr>
              <a:t>«Каждый из нас может обрести в библиотеке спокойствие духа, утешение в печали, нравственное обновление и счастье, если только умеет "владеть тем драгоценным ключом, который отпирает таинственную дверь этой сокровищницы"»</a:t>
            </a:r>
          </a:p>
          <a:p>
            <a:pPr algn="ctr"/>
            <a:r>
              <a:rPr lang="ru-RU" dirty="0" err="1" smtClean="0">
                <a:solidFill>
                  <a:srgbClr val="C00000"/>
                </a:solidFill>
                <a:cs typeface="AngsanaUPC" pitchFamily="18" charset="-34"/>
              </a:rPr>
              <a:t>Леббок</a:t>
            </a:r>
            <a:endParaRPr lang="ru-RU" dirty="0">
              <a:solidFill>
                <a:srgbClr val="C00000"/>
              </a:solidFill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33071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Библиотечный специалист рекомендует к прочтению: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987574"/>
            <a:ext cx="2952328" cy="10081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	 Тысячелетний мир библиотек неисчерпаем, хранит множество тайн и загадок. В этой статье представлена информация об истории и современном состоянии библиотечного искусства Кубы и Бразилии..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4587974"/>
            <a:ext cx="2952328" cy="454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Германцев, С. Г. Единство – в разнообразии / Станислав Германцев // Современная библиотека. – 2018. – № 7. – С. 84- 91 : ил.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987574"/>
            <a:ext cx="2664296" cy="10081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	В этом журнале рассмотрены особенности развития отечественных общедоступных библиотек за прошедшие 100 лет. История этих библиотек была крайне непростой и насыщенной противоречиями.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4587974"/>
            <a:ext cx="2664296" cy="4650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Матвеев, М. Ю. Российские общедоступные библиотеки за 100 лет : достижения и противоречия / Михаил Матвеев // Библиотечное дело. – 2017. – № 19. – С. 28 – 33 : ил.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48867" y="987574"/>
            <a:ext cx="2952328" cy="10081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	Эрмитаж нас удивляет не только великолепными произведениями искусства,  но и впечатляющей библиотекой, с её редчайшими экземплярами книжного мира, с коллекциями рукописей и историей.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87824" y="4610008"/>
            <a:ext cx="2952328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Зимина, О. Библиотека Эрмитажа и ее коллекции / Ольга Зимина // Наше наследие. – 2017. –  №124. – С. 114 – 125 : ил.</a:t>
            </a:r>
          </a:p>
        </p:txBody>
      </p:sp>
      <p:pic>
        <p:nvPicPr>
          <p:cNvPr id="12" name="Рисунок 11" descr="45fBOXDOzh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38" y="2067693"/>
            <a:ext cx="2088232" cy="1440809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9" name="Рисунок 18" descr="MZM7tuXpN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2139702"/>
            <a:ext cx="2174089" cy="1635646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1" name="Рисунок 20" descr="tNpcPrGUpy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067694"/>
            <a:ext cx="2376264" cy="1612271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3" name="Рисунок 12" descr="23894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3123644"/>
            <a:ext cx="988508" cy="1320314"/>
          </a:xfrm>
          <a:prstGeom prst="rect">
            <a:avLst/>
          </a:prstGeom>
        </p:spPr>
      </p:pic>
      <p:pic>
        <p:nvPicPr>
          <p:cNvPr id="16" name="Рисунок 15" descr="1 obl_7-18_we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4368" y="3075806"/>
            <a:ext cx="1047354" cy="1355822"/>
          </a:xfrm>
          <a:prstGeom prst="rect">
            <a:avLst/>
          </a:prstGeom>
        </p:spPr>
      </p:pic>
      <p:pic>
        <p:nvPicPr>
          <p:cNvPr id="20" name="Рисунок 19" descr="2017124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7297" y="3147814"/>
            <a:ext cx="952855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33071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12160" y="987574"/>
            <a:ext cx="2952328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Книга знакомит читателя с редкими и особо ценными изданиями из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фондов Государственной библиотеки СССР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им. В.И. Ленина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В ней рассказано о непростой истории установления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датировки древнейших рукописей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о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загадках иллюстрирования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о нелегкой судьбе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памятников книжной культуры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нередко уникальных, существующих в единственном экземпляре, изданных роскошно, а порой и очень скромно, с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автографами известных писателей и ученых.</a:t>
            </a:r>
          </a:p>
        </p:txBody>
      </p:sp>
      <p:pic>
        <p:nvPicPr>
          <p:cNvPr id="8" name="Рисунок 7" descr="2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7622" y="2710780"/>
            <a:ext cx="1274778" cy="19492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12160" y="4587974"/>
            <a:ext cx="2952328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Книжные сокровища мира : из фондов Государственной библиотеки СССР имени В.И.Ленина / сост. Е.И. Левит. – Москва : Книжная палата, 1989. - 218 с. : ил.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44279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854330"/>
            <a:ext cx="1224136" cy="1589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Прямоугольник 13"/>
          <p:cNvSpPr/>
          <p:nvPr/>
        </p:nvSpPr>
        <p:spPr>
          <a:xfrm>
            <a:off x="107504" y="987574"/>
            <a:ext cx="2808312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самой краткой и наглядной форме показан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процесс создания книги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— от папирусов древности до полиграфии наших дней. В выразительных рисунках с лаконичными пояснениями представлены виды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старинной рукописной и печатной книги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технология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изготовления бумаги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история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развития шрифта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конструкция современных книг, процессы их производства.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4731990"/>
            <a:ext cx="2808312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Гуссман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Г.  О книге / Генрих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Гуссман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Книга, 1982. - 112 с.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81918" y="987574"/>
            <a:ext cx="2952328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Книга поможет читателям совершить своеобразное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путешествие в прошлое России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богатое многими замечательными событиями. О них расскажут бесценные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памятники русской и мировой культуры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хранящиеся в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Центральном государственном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архиве древних актов - ЦКАДА СССР. Читатели познакомятся с историей создания архива, той огромной работой, которую его сотрудники ведут по сохранению и популяризации документальных источников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20875" y="4587974"/>
            <a:ext cx="2952328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Автократова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 И. Сокровищница документов прошлого / М.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Автократова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В.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Буганов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 Москва. : Современная Россия, 1986. – 336 с. : ил.</a:t>
            </a:r>
          </a:p>
        </p:txBody>
      </p:sp>
      <p:pic>
        <p:nvPicPr>
          <p:cNvPr id="19" name="Рисунок 18" descr="15429970-imag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0955" y="2859782"/>
            <a:ext cx="1368152" cy="1646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Загнутый угол 1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Библиотечный специалист рекомендует к прочтению: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33071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Библиотечный специалист рекомендует к прочтению: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987574"/>
            <a:ext cx="2952328" cy="18002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Книга вам расскажет об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истории книги и книжного дела,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библиографии, видных отечественных и зарубежных деятелях, профессиональных ассоциациях, периодических изданиях и др. В ней представлены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новейшие информационно-коммуникативные технологии,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создания электронных библиотек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и их роли в современной культуре, а также организации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библиотечного менеджмента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и другие.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4515966"/>
            <a:ext cx="2952328" cy="5260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Владимиров, Л. И. Всеобщая история книги : Древний мир, Средневековье, Возрождение, XVII век / Лев Владимиров ; [пер. Н. Л. Владимировой]. – Москва : Книга, 1988. - 310 с. : ил.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987574"/>
            <a:ext cx="2736304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эпоху информатизации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изменился облик библиотеки и ее роль как общественного института. И возникла объективная потребность обобщить весь пройденный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библиотеками путь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. В этой иллюстрированной книге представлено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развитие библиотечного дела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на примере описаний конкретных библиотек - Европы, Азии, США и, естественно, России в историческом аспекте.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4621025"/>
            <a:ext cx="280831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Володин, Б. Ф. Всемирная история библиотек / Борис Володин. – Санкт-Петербург: Профессия, 2002. - 351 с. : ил. - (Библиотека).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48867" y="987574"/>
            <a:ext cx="2952328" cy="17281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 этой книгой вы совершите путешествие в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прошлое Тульских библиотек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Автор раскрывает страницы истории формирования библиотечной сети Тулы. Впервые представлен материал по общедоступным, церковным, национальным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библиотекам города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–начала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XX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веков.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87824" y="4610008"/>
            <a:ext cx="2952328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Зарудская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И. К.  Из истории библиотек города Тулы / Ирина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Зарудская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Тула : Изд-во ТГПУ им. Л.Н. Толстого, 1997. - 166 с. : ил.</a:t>
            </a:r>
          </a:p>
        </p:txBody>
      </p:sp>
      <p:pic>
        <p:nvPicPr>
          <p:cNvPr id="13" name="Рисунок 12" descr="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048" y="2859782"/>
            <a:ext cx="1224136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 descr="10057888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022" y="2787774"/>
            <a:ext cx="1104362" cy="16660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cRL1n28TvN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35874" y="2787774"/>
            <a:ext cx="1240182" cy="1779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33071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Рекомендуемая литература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70651"/>
            <a:ext cx="8920420" cy="403835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Армс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В. Электронные библиотеки : учебное пособие для обучения в вузах по курсам "Информатика" и "Информационные системы" / Вильям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Армс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Москва : ПИК ВИНИТИ, 2002. - 273 с.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Ашервуд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Б. Азбука общения, или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Public relations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библиотеки / Б.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Ашервуд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Москва : Либерия, 1995. –  174 с. 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Бекетова, Н.Английская библиотечная провинция, или Библиотека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Ходдесдона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как центр общественной жизни / Наталия Бекетова // Библиотечное дело. – 2017. – № 17. – С. 16 – 18 : ил. 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Берестова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Т. Ф. Информационное пространство библиотеки : научно-методическое пособие. 100 выпусков. № 76 / Т. Ф.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Берестова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Москва :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Либерия-Бибинформ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2007. – 240 с. - (Библиотекарь и время. XXI век).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Библиотечное дело : терминологический словарь / РГБ ; ред. Н.Н. Демина. - 3-е изд., доп. - Москва : [б. и.], 1997. - 165 с.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Голубева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О. Д. В мире книжных сокровищ / О.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Голубева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Ленинград :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Лениздат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1988. – 272 с.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Глухов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А. Г. Книги, пронизывающие века / А.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Глухов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[Изд. 2-е, доп.] – Москва : Книга, 1975. – 140 с. : ил. – (Судьбы книг).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Динерштейн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Е. А. Иван Дмитриевич Сытин и его дело / Ефим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Динерштейн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В.М. Мельников. - Москва : Московские учебники, 2003. - 366 с. 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Дрешер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Ю. Н.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Библиотерапия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: учебное пособие / Юлия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Дрешер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Фаир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2007. - 558 с. - (Специальный издательский проект для библиотек).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Дрюбин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Г. Р. Книги, восставшие из пепла / Герман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Дрюбин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Москва : Книга, 1966. – 181с. : ил. – (Судьбы книг).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Душа дела. Писатели о библиотечном труде / ред. Т.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Павелко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Москва : Книжная палата, 1987. – 319 с. – (Библиотечная серия).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Ловкова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Т. Б.  Библиотека как центр досуга : учебно-методическое пособие. 100 + 100 выпусков. №102 / Татьяна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Ловкова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Либерея-Бибинформ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2009. - 104 с. - (Библиотекарь и время. XXI век).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Луценко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Л.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Фэнтези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на мягком диване, или идеальное учреждение глазами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тинейджера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/ Людмила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Луценко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// Библиотека. – 2017. –  №12. – С. 46-50 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Мелентьева, Ю. П. Библиотека и юношество: поиски взаимопонимания. Библиотечное обслуживание как процесс социализации личности / Юлия Мелентьева. – Москва : Институт психологии РАН, 1996, - 160 с.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Савельева, Н. Ю.  Настольная книга библиотекаря / Н. Савельева. - 2-е изд. - Ростов-на-Дону : Феникс, 2006. - 380 с. - (Профессиональное мастерство).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Первые библиотеки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Ашшурбанипала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2" name="Рисунок 11" descr="PNG_Kitap_Resimleri-www.nisanboard_197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782334" y="4155926"/>
            <a:ext cx="2110146" cy="8640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9512" y="3723878"/>
            <a:ext cx="367240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48617"/>
            <a:ext cx="8893496" cy="10801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Среди первых библиотек хочется выделить самую известную древневосточную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библиотеку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Ашшурбанипала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 в Ниневии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(собрание клинописных табличек из дворца ассирийского царя VII века до н. э.) 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Книголюбивый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ассирийский правитель собрал большую часть своей великой коллекции во время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завоевания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Вавилонии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других окрестных стран. Содержала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более 100 тыс. глиняных табличек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основная их часть содержала юридическую и медицинскую информацию. Медицинские процедуры описывались в специальных справочниках, где содержались сведения о гигиенических правилах, об операциях, о применении спирта для дезинфекции при хирургических  вмешательствах и др. Археологи обнаружили библиотеку только в середине XIX века и теперь остатки глиняных книг хранятся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Британском музее.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4083918"/>
            <a:ext cx="20882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всех глиняных листах стоял  штамп : «Дворец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Ашшурбанипала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царя Вселенной, царя Ассирии».</a:t>
            </a:r>
          </a:p>
        </p:txBody>
      </p:sp>
      <p:pic>
        <p:nvPicPr>
          <p:cNvPr id="17" name="Рисунок 16" descr="0014-024-Biblioteka-Ashshurbanipa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275" y="2139702"/>
            <a:ext cx="3166581" cy="2088232"/>
          </a:xfrm>
          <a:prstGeom prst="rect">
            <a:avLst/>
          </a:prstGeom>
        </p:spPr>
      </p:pic>
      <p:pic>
        <p:nvPicPr>
          <p:cNvPr id="19" name="Рисунок 18" descr="o-o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920">
            <a:off x="3193389" y="2355726"/>
            <a:ext cx="1913783" cy="2643758"/>
          </a:xfrm>
          <a:prstGeom prst="rect">
            <a:avLst/>
          </a:prstGeom>
        </p:spPr>
      </p:pic>
      <p:pic>
        <p:nvPicPr>
          <p:cNvPr id="20" name="Рисунок 19" descr="1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2211710"/>
            <a:ext cx="2376264" cy="1782198"/>
          </a:xfrm>
          <a:prstGeom prst="rect">
            <a:avLst/>
          </a:prstGeom>
        </p:spPr>
      </p:pic>
      <p:pic>
        <p:nvPicPr>
          <p:cNvPr id="16" name="Рисунок 15" descr="0014-028-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8843" y="4155926"/>
            <a:ext cx="1757413" cy="84355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40152" y="3723878"/>
            <a:ext cx="2376264" cy="288032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Австрийский царь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Ашшурбанипал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33071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Рекомендуемая литература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66335"/>
            <a:ext cx="8920420" cy="229835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Современные проблемы библиотечной и информационной этики / сост. Ю. П. Мелентьева, И.А. Трушина ;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ред. В.Р. Фирсов. – Санкт-Петербург : Российская национальная библиотека,  2006. - 244 с.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Соколов, С. 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Фандрайзинг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 библиотеках Германии / Сергей Соколов // Современная библиотека. – 2019. – № 2. – С. 14 – 19 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Стеллецкий, И. Я. Мертвые книги в московском тайнике / И. Стеллецкий. – Москва : Московский рабочий, 1993. – 270 с. 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Тюлина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Н. И.  Дома и на чужбине : Записки библиотекаря со счастливой судьбой / Н.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Тюлина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Москва : Либерея, 1999. - 135 с. : ил.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Хмелевская, Е. На страже семьи / Елена Хмелевская // Библиотека. – 2017. – № 1. – С. 33-37 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Человек читающий :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Homo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legens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: Писатели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в. о роли в жизни человека и общества / сост. С. И. Бэлза. – [Изд. 2-е, доп.]. – Москва : Прогресс, 1990. – 720 с., ил. 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Через библиотеки – к будущему : сборник материалов по формированию детско-юношеской политики: (по материалам конференций ЮНЕСКО «Информация для всех»). В 2ч. Ч.1 / ЮНИСЕФ, Рос . комитет программы ЮНЕСКО «Информация для всех», сост. А.Демидов. – Москва : Школьная библиотека, 2004. – 248 с. – (Профессиональная библиотека школьного библиотекаря,  Сер.1.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 6-7.)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Юношеские библиотеки России : информационный вестник.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1 (32) / Федеральное агентство по культуре и кинематографии, Рос.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юнош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б-ка ;  отв. ред. Л. М.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Инькова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Москва : [б. и.], 2005. – 107 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418223"/>
            <a:ext cx="8928992" cy="62753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Подбор материала, монтаж, дизайн, библиографическое описание литературы </a:t>
            </a:r>
          </a:p>
          <a:p>
            <a:pPr algn="ctr"/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главный библиотекарь интеллект-центра ЦГБ им. Л.Н. Толстого </a:t>
            </a:r>
            <a:r>
              <a:rPr lang="ru-RU" sz="1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Урюпина Д.Н.</a:t>
            </a:r>
            <a:endParaRPr lang="ru-RU" sz="14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livre-ouvert-lueu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2788" y="2409712"/>
            <a:ext cx="2693708" cy="2538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Первые библиотеки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(Александрийская библиотека)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723878"/>
            <a:ext cx="367240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521" y="3723878"/>
            <a:ext cx="8856984" cy="129614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Мы не могли пройти мимо настоящей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жемчужины древнего мира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Александрийской библиотеки. Она являлась частью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комплекса 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mouseĩon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В комплекс входили жилые комнаты, столовые помещения, помещения для чтения, ботанический и зоологический сады, обсерватория и библиотека. Позднее к нему были добавлены медицинские и астрономические инструменты, чучела животных, статуи и бюсты, которые были использованы для обучения.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На полках здесь хранилось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более 500 тыс. свитков папируса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— тексты по истории, юриспруденции, математике и науке. К сожалению, в 48 г. до н.э.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Юлий Цезарь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поджег гавань Александрии во время битвы против египетского правителя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Птолемея XIII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библиотека сгорела.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3939902"/>
            <a:ext cx="20882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1098268_222287594593041_20838727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0573"/>
            <a:ext cx="3330885" cy="2428770"/>
          </a:xfrm>
          <a:prstGeom prst="rect">
            <a:avLst/>
          </a:prstGeom>
        </p:spPr>
      </p:pic>
      <p:pic>
        <p:nvPicPr>
          <p:cNvPr id="18" name="Рисунок 17" descr="Ancientlibraryal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461" y="1128080"/>
            <a:ext cx="2376264" cy="2414878"/>
          </a:xfrm>
          <a:prstGeom prst="rect">
            <a:avLst/>
          </a:prstGeom>
        </p:spPr>
      </p:pic>
      <p:pic>
        <p:nvPicPr>
          <p:cNvPr id="21" name="Рисунок 20" descr="library-of-Alexandr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1131589"/>
            <a:ext cx="2459871" cy="2447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Первые библиотеки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(Монастырские библиотеки)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723878"/>
            <a:ext cx="367240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723878"/>
            <a:ext cx="5328592" cy="12241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 Средние века 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очагами книжности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были монастырские библиотеки, при которых действовали 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скриптории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Там переписывалось не только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Священное писание и сочинения Отцов Церкви,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но и произведения античных авторов. В эпоху Ренессанса деятели Возрождения буквально охотились за сохранявшимися в монастырях греческими и латинскими текстами. Из-за огромной стоимости манускриптов и трудоёмкости их изготовления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книги приковывались к библиотечным полкам цепями.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3939902"/>
            <a:ext cx="20882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588224" y="987574"/>
            <a:ext cx="2182154" cy="10801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32240" y="1131590"/>
            <a:ext cx="203813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Книги были очень дорогие, ведь часто, чтобы переписать одну книгу, писец затрачивал несколько лет.</a:t>
            </a:r>
          </a:p>
        </p:txBody>
      </p:sp>
      <p:pic>
        <p:nvPicPr>
          <p:cNvPr id="14" name="Рисунок 13" descr="fot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1" y="1203598"/>
            <a:ext cx="3085035" cy="2304256"/>
          </a:xfrm>
          <a:prstGeom prst="rect">
            <a:avLst/>
          </a:prstGeom>
        </p:spPr>
      </p:pic>
      <p:pic>
        <p:nvPicPr>
          <p:cNvPr id="16" name="Рисунок 15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7888" y="2139702"/>
            <a:ext cx="1968568" cy="2793758"/>
          </a:xfrm>
          <a:prstGeom prst="rect">
            <a:avLst/>
          </a:prstGeom>
        </p:spPr>
      </p:pic>
      <p:pic>
        <p:nvPicPr>
          <p:cNvPr id="17" name="Рисунок 16" descr="Рисунок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203598"/>
            <a:ext cx="2736304" cy="230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Первые библиотеки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(Монастырские библиотеки)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723878"/>
            <a:ext cx="367240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1131590"/>
            <a:ext cx="5293096" cy="10801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Изобретение 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печатного станка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и развитие книгопечатания внесли огромные изменения в облик и деятельность библиотек, все более теперь отличавшихся от архивов. Библиотечные фонды начинают стремительно разрастаться. С распространением грамотности в 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Новое время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растёт также число посетителей библиотек. А теперь мы отправимся с вами в путешествие по современным библиотекам.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3939902"/>
            <a:ext cx="20882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3291830"/>
            <a:ext cx="633670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79512" y="3939902"/>
            <a:ext cx="2592288" cy="10081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1494" y="4011910"/>
            <a:ext cx="237626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сегодняшний день всего в библиотеках находится примерно 130 мил. наименований книг (по версии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4" name="Рисунок 13" descr="1585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5" y="987574"/>
            <a:ext cx="3082912" cy="2880320"/>
          </a:xfrm>
          <a:prstGeom prst="rect">
            <a:avLst/>
          </a:prstGeom>
        </p:spPr>
      </p:pic>
      <p:pic>
        <p:nvPicPr>
          <p:cNvPr id="16" name="Рисунок 15" descr="artlib_gallery-415984-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2355726"/>
            <a:ext cx="4608512" cy="2575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Королевская библиотека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(Дания)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943506"/>
            <a:ext cx="3744416" cy="259228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начнем мы с национальной библиотеки Дании, которая является частью главного столичного университета. Ее необычное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хранилище сегодня считается самым крупным в скандинавских странах.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Данное место несет в себе большую историческую ценность: ведь в его стенах находятся многочисленные публикации,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изданные с начала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века.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Само здание 8-этажное и представлено в виде двух кубов, выполненных из стекла и черного мрамора, которые прорезает стеклянный четырехугольник, благодаря чему получило название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«Черный алмаз».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Внутри хранилище представляет собой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современный атриум волнообразной формы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раскинувшийся на всех этажах. Отдельно стоит отметить вход в читальный зал, который украшен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уникальной фреской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размером 210 м</a:t>
            </a:r>
            <a:r>
              <a:rPr lang="ru-RU" sz="1100" baseline="300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 descr="0d39a09e1bcf8d53a3984308a01c6ff6--copenhagen-travel-copenhagen-den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30229">
            <a:off x="2902669" y="2755450"/>
            <a:ext cx="2375071" cy="178372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s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4779" y="954523"/>
            <a:ext cx="2484276" cy="165618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PNG_Kitap_Resimleri-www.nisanboard_197.pn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6084168" y="3651870"/>
            <a:ext cx="2952327" cy="14401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00192" y="3795886"/>
            <a:ext cx="3384376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1648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Переезд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1999 году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35, 1 млн.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экземпляры: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Средневековые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мунускрипты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Библия Гуттенберга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S7IxFgNt60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003798"/>
            <a:ext cx="2448272" cy="1584176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Рисунок 6" descr="1312311751_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5806">
            <a:off x="93890" y="1181996"/>
            <a:ext cx="2671639" cy="1781093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 rot="360000">
            <a:off x="13661" y="2726938"/>
            <a:ext cx="2671075" cy="222109"/>
          </a:xfrm>
          <a:prstGeom prst="rect">
            <a:avLst/>
          </a:prstGeom>
          <a:solidFill>
            <a:schemeClr val="bg2">
              <a:lumMod val="9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Вход в читальный зал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8495" y="4587974"/>
            <a:ext cx="2470306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Онуфриенко</a:t>
            </a:r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Г. Ф.</a:t>
            </a:r>
          </a:p>
          <a:p>
            <a:pPr lvl="0"/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Государство как Архитектор / Галина </a:t>
            </a:r>
            <a:r>
              <a:rPr lang="ru-RU" sz="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Онуфриенко</a:t>
            </a:r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// Библиотечное дело. – 2018. –  №24. – С. 2 – 7 : ил.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ading-book.jpg"/>
          <p:cNvPicPr>
            <a:picLocks noChangeAspect="1"/>
          </p:cNvPicPr>
          <p:nvPr/>
        </p:nvPicPr>
        <p:blipFill>
          <a:blip r:embed="rId2" cstate="print"/>
          <a:srcRect l="1358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72008" y="51470"/>
            <a:ext cx="8964488" cy="79208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Библиотека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Жуанина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(Португалия)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823_823_fix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635646"/>
            <a:ext cx="3235249" cy="196552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biblioteca_Joanina_Portugal_EV_tours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97326">
            <a:off x="6096077" y="1389967"/>
            <a:ext cx="2751131" cy="1827974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coimbra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915566"/>
            <a:ext cx="2819325" cy="1872208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 descr="PNG_Kitap_Resimleri-www.nisanboard_197.pn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7092280" y="3939902"/>
            <a:ext cx="1944216" cy="9361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53271" y="4011910"/>
            <a:ext cx="1955233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Основана: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18 веке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Фонд: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 млн.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Официальный сайт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008" y="3795886"/>
            <a:ext cx="6948264" cy="12241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Не могли мы обойти стороной библиотеку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Жуанина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 расположенную в университете города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Коимбра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которой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присвоен статус национального памятника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Хранилище ее было построено во времена правления португальского короля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Жуана V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названа в его честь. Сооружение состоит из трех залов, разделенных декорированными арками. Над необычным убранством этой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литературной сокровищницы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трудились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лучшие португальские художники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 которые украсили потолки и стены здания росписями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стиле барокко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Здесь хранится более 250 тыс. томов, посвященных медицине, географии, истории, философии, каноническому праву и богословию.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2260</Words>
  <Application>Microsoft Office PowerPoint</Application>
  <PresentationFormat>Экран (16:9)</PresentationFormat>
  <Paragraphs>342</Paragraphs>
  <Slides>40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Aharoni</vt:lpstr>
      <vt:lpstr>AngsanaUPC</vt:lpstr>
      <vt:lpstr>Arial</vt:lpstr>
      <vt:lpstr>Calibri</vt:lpstr>
      <vt:lpstr>StudioScriptCTT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Урюпина</dc:creator>
  <cp:lastModifiedBy>Георгий</cp:lastModifiedBy>
  <cp:revision>387</cp:revision>
  <dcterms:created xsi:type="dcterms:W3CDTF">2019-05-20T09:34:54Z</dcterms:created>
  <dcterms:modified xsi:type="dcterms:W3CDTF">2019-08-21T14:46:42Z</dcterms:modified>
</cp:coreProperties>
</file>